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2" r:id="rId3"/>
    <p:sldId id="276" r:id="rId4"/>
    <p:sldId id="260" r:id="rId5"/>
    <p:sldId id="261" r:id="rId6"/>
    <p:sldId id="277" r:id="rId7"/>
    <p:sldId id="268" r:id="rId8"/>
    <p:sldId id="285" r:id="rId9"/>
    <p:sldId id="269" r:id="rId10"/>
    <p:sldId id="267" r:id="rId11"/>
    <p:sldId id="278" r:id="rId12"/>
    <p:sldId id="270" r:id="rId13"/>
    <p:sldId id="280" r:id="rId14"/>
    <p:sldId id="281" r:id="rId15"/>
    <p:sldId id="275" r:id="rId16"/>
    <p:sldId id="274" r:id="rId17"/>
    <p:sldId id="279" r:id="rId18"/>
    <p:sldId id="266" r:id="rId19"/>
    <p:sldId id="282" r:id="rId20"/>
    <p:sldId id="283" r:id="rId21"/>
    <p:sldId id="284" r:id="rId22"/>
    <p:sldId id="286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5" autoAdjust="0"/>
    <p:restoredTop sz="93837" autoAdjust="0"/>
  </p:normalViewPr>
  <p:slideViewPr>
    <p:cSldViewPr>
      <p:cViewPr varScale="1">
        <p:scale>
          <a:sx n="80" d="100"/>
          <a:sy n="80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style val="22"/>
  <c:chart>
    <c:title>
      <c:tx>
        <c:rich>
          <a:bodyPr/>
          <a:lstStyle/>
          <a:p>
            <a:pPr>
              <a:defRPr/>
            </a:pPr>
            <a:r>
              <a:rPr lang="en-US" baseline="0" dirty="0" smtClean="0"/>
              <a:t>   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Φύλλο1!$B$1</c:f>
              <c:strCache>
                <c:ptCount val="1"/>
                <c:pt idx="0">
                  <c:v>
Own Revenues</c:v>
                </c:pt>
              </c:strCache>
            </c:strRef>
          </c:tx>
          <c:marker>
            <c:symbol val="none"/>
          </c:marker>
          <c:cat>
            <c:strRef>
              <c:f>Φύλλο1!$A$2:$A$5</c:f>
              <c:strCache>
                <c:ptCount val="4"/>
                <c:pt idx="0">
                  <c:v>198,804.25</c:v>
                </c:pt>
                <c:pt idx="1">
                  <c:v>236,192.43</c:v>
                </c:pt>
                <c:pt idx="2">
                  <c:v>261,213.72</c:v>
                </c:pt>
                <c:pt idx="3">
                  <c:v>289,474.27      (€)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val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 _</c:v>
                </c:pt>
              </c:strCache>
            </c:strRef>
          </c:tx>
          <c:marker>
            <c:symbol val="none"/>
          </c:marker>
          <c:cat>
            <c:strRef>
              <c:f>Φύλλο1!$A$2:$A$5</c:f>
              <c:strCache>
                <c:ptCount val="4"/>
                <c:pt idx="0">
                  <c:v>198,804.25</c:v>
                </c:pt>
                <c:pt idx="1">
                  <c:v>236,192.43</c:v>
                </c:pt>
                <c:pt idx="2">
                  <c:v>261,213.72</c:v>
                </c:pt>
                <c:pt idx="3">
                  <c:v>289,474.27      (€)</c:v>
                </c:pt>
              </c:strCache>
            </c:strRef>
          </c:cat>
          <c:val>
            <c:numRef>
              <c:f>Φύλλο1!$C$2:$C$5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_</c:v>
                </c:pt>
              </c:strCache>
            </c:strRef>
          </c:tx>
          <c:marker>
            <c:symbol val="none"/>
          </c:marker>
          <c:cat>
            <c:strRef>
              <c:f>Φύλλο1!$A$2:$A$5</c:f>
              <c:strCache>
                <c:ptCount val="4"/>
                <c:pt idx="0">
                  <c:v>198,804.25</c:v>
                </c:pt>
                <c:pt idx="1">
                  <c:v>236,192.43</c:v>
                </c:pt>
                <c:pt idx="2">
                  <c:v>261,213.72</c:v>
                </c:pt>
                <c:pt idx="3">
                  <c:v>289,474.27      (€)</c:v>
                </c:pt>
              </c:strCache>
            </c:strRef>
          </c:cat>
          <c:val>
            <c:numRef>
              <c:f>Φύλλο1!$D$2:$D$5</c:f>
              <c:numCache>
                <c:formatCode>General</c:formatCode>
                <c:ptCount val="4"/>
              </c:numCache>
            </c:numRef>
          </c:val>
        </c:ser>
        <c:marker val="1"/>
        <c:axId val="87170048"/>
        <c:axId val="87187840"/>
      </c:lineChart>
      <c:catAx>
        <c:axId val="87170048"/>
        <c:scaling>
          <c:orientation val="minMax"/>
        </c:scaling>
        <c:axPos val="b"/>
        <c:majorTickMark val="none"/>
        <c:tickLblPos val="nextTo"/>
        <c:crossAx val="87187840"/>
        <c:crosses val="autoZero"/>
        <c:auto val="1"/>
        <c:lblAlgn val="ctr"/>
        <c:lblOffset val="100"/>
      </c:catAx>
      <c:valAx>
        <c:axId val="8718784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87170048"/>
        <c:crosses val="autoZero"/>
        <c:crossBetween val="between"/>
      </c:valAx>
    </c:plotArea>
    <c:legend>
      <c:legendPos val="b"/>
      <c:legendEntry>
        <c:idx val="1"/>
        <c:delete val="1"/>
      </c:legendEntry>
      <c:legendEntry>
        <c:idx val="2"/>
        <c:delete val="1"/>
      </c:legendEntry>
      <c:layout/>
    </c:legend>
    <c:plotVisOnly val="1"/>
  </c:chart>
  <c:txPr>
    <a:bodyPr/>
    <a:lstStyle/>
    <a:p>
      <a:pPr>
        <a:defRPr sz="1800"/>
      </a:pPr>
      <a:endParaRPr lang="el-G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3079B3-47E2-4708-9865-4BD4A65257A7}" type="doc">
      <dgm:prSet loTypeId="urn:microsoft.com/office/officeart/2005/8/layout/gear1" loCatId="relationship" qsTypeId="urn:microsoft.com/office/officeart/2005/8/quickstyle/simple1" qsCatId="simple" csTypeId="urn:microsoft.com/office/officeart/2005/8/colors/colorful5" csCatId="colorful" phldr="1"/>
      <dgm:spPr/>
    </dgm:pt>
    <dgm:pt modelId="{7D53CC77-8133-4D11-8C9E-0584E3B34F7E}">
      <dgm:prSet phldrT="[Κείμενο]" custT="1"/>
      <dgm:spPr/>
      <dgm:t>
        <a:bodyPr/>
        <a:lstStyle/>
        <a:p>
          <a:r>
            <a:rPr lang="en-US" sz="1300" b="1" dirty="0" smtClean="0"/>
            <a:t>Touristic Enterprises</a:t>
          </a:r>
          <a:endParaRPr lang="el-GR" sz="1300" b="1" dirty="0"/>
        </a:p>
      </dgm:t>
    </dgm:pt>
    <dgm:pt modelId="{5ED3AF5C-F5ED-456D-B0E9-AF2BEDCAE10F}" type="parTrans" cxnId="{29F567AE-8F90-4DC9-BE36-ABB00870A7B4}">
      <dgm:prSet/>
      <dgm:spPr/>
      <dgm:t>
        <a:bodyPr/>
        <a:lstStyle/>
        <a:p>
          <a:endParaRPr lang="el-GR"/>
        </a:p>
      </dgm:t>
    </dgm:pt>
    <dgm:pt modelId="{8A691509-71D5-4673-A318-D4724EE08DF0}" type="sibTrans" cxnId="{29F567AE-8F90-4DC9-BE36-ABB00870A7B4}">
      <dgm:prSet/>
      <dgm:spPr>
        <a:noFill/>
      </dgm:spPr>
      <dgm:t>
        <a:bodyPr/>
        <a:lstStyle/>
        <a:p>
          <a:endParaRPr lang="el-GR"/>
        </a:p>
      </dgm:t>
    </dgm:pt>
    <dgm:pt modelId="{6BC4C319-C3B8-4CD0-93E0-33D048CB1B46}">
      <dgm:prSet phldrT="[Κείμενο]" custT="1"/>
      <dgm:spPr/>
      <dgm:t>
        <a:bodyPr/>
        <a:lstStyle/>
        <a:p>
          <a:r>
            <a:rPr lang="en-US" sz="1250" b="1" dirty="0" smtClean="0"/>
            <a:t>Shipbuilding Enterprises</a:t>
          </a:r>
          <a:endParaRPr lang="el-GR" sz="1250" b="1" dirty="0"/>
        </a:p>
      </dgm:t>
    </dgm:pt>
    <dgm:pt modelId="{0F528C7E-9F82-4681-8A70-2CDC67AF4F37}" type="parTrans" cxnId="{4E33D872-E559-4B84-BAA0-6755460E2090}">
      <dgm:prSet/>
      <dgm:spPr/>
      <dgm:t>
        <a:bodyPr/>
        <a:lstStyle/>
        <a:p>
          <a:endParaRPr lang="el-GR"/>
        </a:p>
      </dgm:t>
    </dgm:pt>
    <dgm:pt modelId="{C1C63876-AA70-4A02-B914-CA96A2C2788F}" type="sibTrans" cxnId="{4E33D872-E559-4B84-BAA0-6755460E2090}">
      <dgm:prSet/>
      <dgm:spPr>
        <a:noFill/>
      </dgm:spPr>
      <dgm:t>
        <a:bodyPr/>
        <a:lstStyle/>
        <a:p>
          <a:endParaRPr lang="el-GR"/>
        </a:p>
      </dgm:t>
    </dgm:pt>
    <dgm:pt modelId="{39B7095A-B151-4E10-B44B-C876FF2E4267}">
      <dgm:prSet phldrT="[Κείμενο]" custT="1"/>
      <dgm:spPr/>
      <dgm:t>
        <a:bodyPr/>
        <a:lstStyle/>
        <a:p>
          <a:r>
            <a:rPr lang="en-US" sz="1200" b="1" dirty="0" smtClean="0"/>
            <a:t>Other</a:t>
          </a:r>
          <a:r>
            <a:rPr lang="el-GR" sz="1200" b="1" dirty="0" smtClean="0"/>
            <a:t> </a:t>
          </a:r>
          <a:r>
            <a:rPr lang="en-US" sz="1200" b="1" dirty="0" smtClean="0"/>
            <a:t>Sector (s)</a:t>
          </a:r>
          <a:endParaRPr lang="el-GR" sz="1200" b="1" dirty="0"/>
        </a:p>
      </dgm:t>
    </dgm:pt>
    <dgm:pt modelId="{67CDBFFA-3223-45EB-8E11-6A4858E4ACBC}" type="parTrans" cxnId="{49E99838-D6D5-4086-8CB9-99B5A0F1AA18}">
      <dgm:prSet/>
      <dgm:spPr/>
      <dgm:t>
        <a:bodyPr/>
        <a:lstStyle/>
        <a:p>
          <a:endParaRPr lang="el-GR"/>
        </a:p>
      </dgm:t>
    </dgm:pt>
    <dgm:pt modelId="{A6C4AB68-FDA3-43A9-AD2C-F1F36F4C6FB7}" type="sibTrans" cxnId="{49E99838-D6D5-4086-8CB9-99B5A0F1AA18}">
      <dgm:prSet/>
      <dgm:spPr>
        <a:noFill/>
      </dgm:spPr>
      <dgm:t>
        <a:bodyPr/>
        <a:lstStyle/>
        <a:p>
          <a:endParaRPr lang="el-GR"/>
        </a:p>
      </dgm:t>
    </dgm:pt>
    <dgm:pt modelId="{E49E88A9-D238-4F4B-9E3F-5CA12D04DA7F}" type="pres">
      <dgm:prSet presAssocID="{0C3079B3-47E2-4708-9865-4BD4A65257A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F94DC84-7EC3-46FB-A9B6-A63095B4CD64}" type="pres">
      <dgm:prSet presAssocID="{7D53CC77-8133-4D11-8C9E-0584E3B34F7E}" presName="gear1" presStyleLbl="node1" presStyleIdx="0" presStyleCnt="3" custScaleX="97866" custScaleY="99134" custLinFactNeighborX="534" custLinFactNeighborY="-264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40EC80D-F4C7-49AE-A23C-E108C12A8FD0}" type="pres">
      <dgm:prSet presAssocID="{7D53CC77-8133-4D11-8C9E-0584E3B34F7E}" presName="gear1srcNode" presStyleLbl="node1" presStyleIdx="0" presStyleCnt="3"/>
      <dgm:spPr/>
      <dgm:t>
        <a:bodyPr/>
        <a:lstStyle/>
        <a:p>
          <a:endParaRPr lang="el-GR"/>
        </a:p>
      </dgm:t>
    </dgm:pt>
    <dgm:pt modelId="{03CFDAD7-B560-4AEE-8213-EAE7B14D8CC6}" type="pres">
      <dgm:prSet presAssocID="{7D53CC77-8133-4D11-8C9E-0584E3B34F7E}" presName="gear1dstNode" presStyleLbl="node1" presStyleIdx="0" presStyleCnt="3"/>
      <dgm:spPr/>
      <dgm:t>
        <a:bodyPr/>
        <a:lstStyle/>
        <a:p>
          <a:endParaRPr lang="el-GR"/>
        </a:p>
      </dgm:t>
    </dgm:pt>
    <dgm:pt modelId="{FC9CFAA5-B96E-4517-BD50-B3FB834AB51A}" type="pres">
      <dgm:prSet presAssocID="{6BC4C319-C3B8-4CD0-93E0-33D048CB1B46}" presName="gear2" presStyleLbl="node1" presStyleIdx="1" presStyleCnt="3" custAng="636161" custScaleX="126006" custScaleY="120792" custLinFactNeighborX="-51291" custLinFactNeighborY="-1126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D527FA4-AFA9-4A6A-9DDF-F20B3B98E8AD}" type="pres">
      <dgm:prSet presAssocID="{6BC4C319-C3B8-4CD0-93E0-33D048CB1B46}" presName="gear2srcNode" presStyleLbl="node1" presStyleIdx="1" presStyleCnt="3"/>
      <dgm:spPr/>
      <dgm:t>
        <a:bodyPr/>
        <a:lstStyle/>
        <a:p>
          <a:endParaRPr lang="el-GR"/>
        </a:p>
      </dgm:t>
    </dgm:pt>
    <dgm:pt modelId="{E797C9C0-3208-4097-8A45-FF125ED56F71}" type="pres">
      <dgm:prSet presAssocID="{6BC4C319-C3B8-4CD0-93E0-33D048CB1B46}" presName="gear2dstNode" presStyleLbl="node1" presStyleIdx="1" presStyleCnt="3"/>
      <dgm:spPr/>
      <dgm:t>
        <a:bodyPr/>
        <a:lstStyle/>
        <a:p>
          <a:endParaRPr lang="el-GR"/>
        </a:p>
      </dgm:t>
    </dgm:pt>
    <dgm:pt modelId="{92184D4A-9A48-4740-A19B-863BA4C0D771}" type="pres">
      <dgm:prSet presAssocID="{39B7095A-B151-4E10-B44B-C876FF2E4267}" presName="gear3" presStyleLbl="node1" presStyleIdx="2" presStyleCnt="3" custAng="1472486" custLinFactNeighborX="27889" custLinFactNeighborY="8798"/>
      <dgm:spPr/>
      <dgm:t>
        <a:bodyPr/>
        <a:lstStyle/>
        <a:p>
          <a:endParaRPr lang="el-GR"/>
        </a:p>
      </dgm:t>
    </dgm:pt>
    <dgm:pt modelId="{B3162FC4-C41A-448F-B86C-71738B624DCE}" type="pres">
      <dgm:prSet presAssocID="{39B7095A-B151-4E10-B44B-C876FF2E426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B7E0B61-3262-4BBC-BC8A-26AEF9663AA9}" type="pres">
      <dgm:prSet presAssocID="{39B7095A-B151-4E10-B44B-C876FF2E4267}" presName="gear3srcNode" presStyleLbl="node1" presStyleIdx="2" presStyleCnt="3"/>
      <dgm:spPr/>
      <dgm:t>
        <a:bodyPr/>
        <a:lstStyle/>
        <a:p>
          <a:endParaRPr lang="el-GR"/>
        </a:p>
      </dgm:t>
    </dgm:pt>
    <dgm:pt modelId="{CF6E1BD1-63A7-4370-BEE9-E7F2FE910904}" type="pres">
      <dgm:prSet presAssocID="{39B7095A-B151-4E10-B44B-C876FF2E4267}" presName="gear3dstNode" presStyleLbl="node1" presStyleIdx="2" presStyleCnt="3"/>
      <dgm:spPr/>
      <dgm:t>
        <a:bodyPr/>
        <a:lstStyle/>
        <a:p>
          <a:endParaRPr lang="el-GR"/>
        </a:p>
      </dgm:t>
    </dgm:pt>
    <dgm:pt modelId="{76DB9C38-B18A-4BC8-9A78-C1B46902412D}" type="pres">
      <dgm:prSet presAssocID="{8A691509-71D5-4673-A318-D4724EE08DF0}" presName="connector1" presStyleLbl="sibTrans2D1" presStyleIdx="0" presStyleCnt="3"/>
      <dgm:spPr/>
      <dgm:t>
        <a:bodyPr/>
        <a:lstStyle/>
        <a:p>
          <a:endParaRPr lang="el-GR"/>
        </a:p>
      </dgm:t>
    </dgm:pt>
    <dgm:pt modelId="{413B6B47-9F27-45BE-9BB0-1F8315689739}" type="pres">
      <dgm:prSet presAssocID="{C1C63876-AA70-4A02-B914-CA96A2C2788F}" presName="connector2" presStyleLbl="sibTrans2D1" presStyleIdx="1" presStyleCnt="3"/>
      <dgm:spPr/>
      <dgm:t>
        <a:bodyPr/>
        <a:lstStyle/>
        <a:p>
          <a:endParaRPr lang="el-GR"/>
        </a:p>
      </dgm:t>
    </dgm:pt>
    <dgm:pt modelId="{5FA0AC9E-16EA-4F23-8D46-FE29996EE1D3}" type="pres">
      <dgm:prSet presAssocID="{A6C4AB68-FDA3-43A9-AD2C-F1F36F4C6FB7}" presName="connector3" presStyleLbl="sibTrans2D1" presStyleIdx="2" presStyleCnt="3"/>
      <dgm:spPr/>
      <dgm:t>
        <a:bodyPr/>
        <a:lstStyle/>
        <a:p>
          <a:endParaRPr lang="el-GR"/>
        </a:p>
      </dgm:t>
    </dgm:pt>
  </dgm:ptLst>
  <dgm:cxnLst>
    <dgm:cxn modelId="{C6B9A601-9E63-471E-A905-33A94E98A33C}" type="presOf" srcId="{39B7095A-B151-4E10-B44B-C876FF2E4267}" destId="{92184D4A-9A48-4740-A19B-863BA4C0D771}" srcOrd="0" destOrd="0" presId="urn:microsoft.com/office/officeart/2005/8/layout/gear1"/>
    <dgm:cxn modelId="{6E55F672-8E3F-4FD4-9520-6E90E3C6C21E}" type="presOf" srcId="{6BC4C319-C3B8-4CD0-93E0-33D048CB1B46}" destId="{AD527FA4-AFA9-4A6A-9DDF-F20B3B98E8AD}" srcOrd="1" destOrd="0" presId="urn:microsoft.com/office/officeart/2005/8/layout/gear1"/>
    <dgm:cxn modelId="{49E99838-D6D5-4086-8CB9-99B5A0F1AA18}" srcId="{0C3079B3-47E2-4708-9865-4BD4A65257A7}" destId="{39B7095A-B151-4E10-B44B-C876FF2E4267}" srcOrd="2" destOrd="0" parTransId="{67CDBFFA-3223-45EB-8E11-6A4858E4ACBC}" sibTransId="{A6C4AB68-FDA3-43A9-AD2C-F1F36F4C6FB7}"/>
    <dgm:cxn modelId="{BD2465CF-FD8F-48AC-A6DE-72CC02272DD4}" type="presOf" srcId="{39B7095A-B151-4E10-B44B-C876FF2E4267}" destId="{2B7E0B61-3262-4BBC-BC8A-26AEF9663AA9}" srcOrd="2" destOrd="0" presId="urn:microsoft.com/office/officeart/2005/8/layout/gear1"/>
    <dgm:cxn modelId="{C7D8FDA6-24DE-4A89-AD0C-D37414C2D6DB}" type="presOf" srcId="{0C3079B3-47E2-4708-9865-4BD4A65257A7}" destId="{E49E88A9-D238-4F4B-9E3F-5CA12D04DA7F}" srcOrd="0" destOrd="0" presId="urn:microsoft.com/office/officeart/2005/8/layout/gear1"/>
    <dgm:cxn modelId="{FDCE693E-71BA-439F-ACB8-16FA9A157847}" type="presOf" srcId="{39B7095A-B151-4E10-B44B-C876FF2E4267}" destId="{B3162FC4-C41A-448F-B86C-71738B624DCE}" srcOrd="1" destOrd="0" presId="urn:microsoft.com/office/officeart/2005/8/layout/gear1"/>
    <dgm:cxn modelId="{4E33D872-E559-4B84-BAA0-6755460E2090}" srcId="{0C3079B3-47E2-4708-9865-4BD4A65257A7}" destId="{6BC4C319-C3B8-4CD0-93E0-33D048CB1B46}" srcOrd="1" destOrd="0" parTransId="{0F528C7E-9F82-4681-8A70-2CDC67AF4F37}" sibTransId="{C1C63876-AA70-4A02-B914-CA96A2C2788F}"/>
    <dgm:cxn modelId="{5AB56064-755C-453F-B2A4-694ED7CB1136}" type="presOf" srcId="{39B7095A-B151-4E10-B44B-C876FF2E4267}" destId="{CF6E1BD1-63A7-4370-BEE9-E7F2FE910904}" srcOrd="3" destOrd="0" presId="urn:microsoft.com/office/officeart/2005/8/layout/gear1"/>
    <dgm:cxn modelId="{AAD1AECB-308B-4F5E-B7B3-E4F010C85487}" type="presOf" srcId="{C1C63876-AA70-4A02-B914-CA96A2C2788F}" destId="{413B6B47-9F27-45BE-9BB0-1F8315689739}" srcOrd="0" destOrd="0" presId="urn:microsoft.com/office/officeart/2005/8/layout/gear1"/>
    <dgm:cxn modelId="{9E1E1708-2030-460C-9C9E-32B9B30ABA7F}" type="presOf" srcId="{A6C4AB68-FDA3-43A9-AD2C-F1F36F4C6FB7}" destId="{5FA0AC9E-16EA-4F23-8D46-FE29996EE1D3}" srcOrd="0" destOrd="0" presId="urn:microsoft.com/office/officeart/2005/8/layout/gear1"/>
    <dgm:cxn modelId="{8420907B-6A95-4A9A-B0F5-A862556FC028}" type="presOf" srcId="{7D53CC77-8133-4D11-8C9E-0584E3B34F7E}" destId="{1F94DC84-7EC3-46FB-A9B6-A63095B4CD64}" srcOrd="0" destOrd="0" presId="urn:microsoft.com/office/officeart/2005/8/layout/gear1"/>
    <dgm:cxn modelId="{A15C7EEC-E392-453C-8C93-2B04D100C78B}" type="presOf" srcId="{7D53CC77-8133-4D11-8C9E-0584E3B34F7E}" destId="{03CFDAD7-B560-4AEE-8213-EAE7B14D8CC6}" srcOrd="2" destOrd="0" presId="urn:microsoft.com/office/officeart/2005/8/layout/gear1"/>
    <dgm:cxn modelId="{F31BD810-6468-45A0-94FC-93757635837D}" type="presOf" srcId="{7D53CC77-8133-4D11-8C9E-0584E3B34F7E}" destId="{B40EC80D-F4C7-49AE-A23C-E108C12A8FD0}" srcOrd="1" destOrd="0" presId="urn:microsoft.com/office/officeart/2005/8/layout/gear1"/>
    <dgm:cxn modelId="{F3DA498E-7B67-4DBE-B09D-735E9501E48D}" type="presOf" srcId="{6BC4C319-C3B8-4CD0-93E0-33D048CB1B46}" destId="{E797C9C0-3208-4097-8A45-FF125ED56F71}" srcOrd="2" destOrd="0" presId="urn:microsoft.com/office/officeart/2005/8/layout/gear1"/>
    <dgm:cxn modelId="{E288BCD1-B2F1-4CAD-A59F-BB2161D42CFF}" type="presOf" srcId="{6BC4C319-C3B8-4CD0-93E0-33D048CB1B46}" destId="{FC9CFAA5-B96E-4517-BD50-B3FB834AB51A}" srcOrd="0" destOrd="0" presId="urn:microsoft.com/office/officeart/2005/8/layout/gear1"/>
    <dgm:cxn modelId="{29F567AE-8F90-4DC9-BE36-ABB00870A7B4}" srcId="{0C3079B3-47E2-4708-9865-4BD4A65257A7}" destId="{7D53CC77-8133-4D11-8C9E-0584E3B34F7E}" srcOrd="0" destOrd="0" parTransId="{5ED3AF5C-F5ED-456D-B0E9-AF2BEDCAE10F}" sibTransId="{8A691509-71D5-4673-A318-D4724EE08DF0}"/>
    <dgm:cxn modelId="{1BC64BAD-34A5-4ED4-87B6-A53AFC05C8BF}" type="presOf" srcId="{8A691509-71D5-4673-A318-D4724EE08DF0}" destId="{76DB9C38-B18A-4BC8-9A78-C1B46902412D}" srcOrd="0" destOrd="0" presId="urn:microsoft.com/office/officeart/2005/8/layout/gear1"/>
    <dgm:cxn modelId="{ADB11A6F-C659-4EFE-892E-89FB5B7F93D5}" type="presParOf" srcId="{E49E88A9-D238-4F4B-9E3F-5CA12D04DA7F}" destId="{1F94DC84-7EC3-46FB-A9B6-A63095B4CD64}" srcOrd="0" destOrd="0" presId="urn:microsoft.com/office/officeart/2005/8/layout/gear1"/>
    <dgm:cxn modelId="{F5AA778F-DF3D-4BE2-80C6-CA931D54007C}" type="presParOf" srcId="{E49E88A9-D238-4F4B-9E3F-5CA12D04DA7F}" destId="{B40EC80D-F4C7-49AE-A23C-E108C12A8FD0}" srcOrd="1" destOrd="0" presId="urn:microsoft.com/office/officeart/2005/8/layout/gear1"/>
    <dgm:cxn modelId="{ED370999-33A6-4831-AC01-34BD4CB30D8A}" type="presParOf" srcId="{E49E88A9-D238-4F4B-9E3F-5CA12D04DA7F}" destId="{03CFDAD7-B560-4AEE-8213-EAE7B14D8CC6}" srcOrd="2" destOrd="0" presId="urn:microsoft.com/office/officeart/2005/8/layout/gear1"/>
    <dgm:cxn modelId="{61ED1D4A-7A62-4BBB-B354-1AB36AAE23D7}" type="presParOf" srcId="{E49E88A9-D238-4F4B-9E3F-5CA12D04DA7F}" destId="{FC9CFAA5-B96E-4517-BD50-B3FB834AB51A}" srcOrd="3" destOrd="0" presId="urn:microsoft.com/office/officeart/2005/8/layout/gear1"/>
    <dgm:cxn modelId="{A081BEE8-7EC1-4AFB-8ADE-38F0DAF3B48C}" type="presParOf" srcId="{E49E88A9-D238-4F4B-9E3F-5CA12D04DA7F}" destId="{AD527FA4-AFA9-4A6A-9DDF-F20B3B98E8AD}" srcOrd="4" destOrd="0" presId="urn:microsoft.com/office/officeart/2005/8/layout/gear1"/>
    <dgm:cxn modelId="{C6323C54-CE1B-4153-8F36-5CDA99B33E11}" type="presParOf" srcId="{E49E88A9-D238-4F4B-9E3F-5CA12D04DA7F}" destId="{E797C9C0-3208-4097-8A45-FF125ED56F71}" srcOrd="5" destOrd="0" presId="urn:microsoft.com/office/officeart/2005/8/layout/gear1"/>
    <dgm:cxn modelId="{1C3E3CB3-4F42-4FBB-AF2D-1D74F8CDAD8B}" type="presParOf" srcId="{E49E88A9-D238-4F4B-9E3F-5CA12D04DA7F}" destId="{92184D4A-9A48-4740-A19B-863BA4C0D771}" srcOrd="6" destOrd="0" presId="urn:microsoft.com/office/officeart/2005/8/layout/gear1"/>
    <dgm:cxn modelId="{7E734889-30ED-4531-B4D0-B28DE8D5A0D1}" type="presParOf" srcId="{E49E88A9-D238-4F4B-9E3F-5CA12D04DA7F}" destId="{B3162FC4-C41A-448F-B86C-71738B624DCE}" srcOrd="7" destOrd="0" presId="urn:microsoft.com/office/officeart/2005/8/layout/gear1"/>
    <dgm:cxn modelId="{AD977875-91E0-4EDA-9D1D-64714C0505C6}" type="presParOf" srcId="{E49E88A9-D238-4F4B-9E3F-5CA12D04DA7F}" destId="{2B7E0B61-3262-4BBC-BC8A-26AEF9663AA9}" srcOrd="8" destOrd="0" presId="urn:microsoft.com/office/officeart/2005/8/layout/gear1"/>
    <dgm:cxn modelId="{AFF8F58D-F6C6-453A-BFA1-53731AEB6A78}" type="presParOf" srcId="{E49E88A9-D238-4F4B-9E3F-5CA12D04DA7F}" destId="{CF6E1BD1-63A7-4370-BEE9-E7F2FE910904}" srcOrd="9" destOrd="0" presId="urn:microsoft.com/office/officeart/2005/8/layout/gear1"/>
    <dgm:cxn modelId="{F4DA40CF-91EC-46E9-91D9-426BCD38FE86}" type="presParOf" srcId="{E49E88A9-D238-4F4B-9E3F-5CA12D04DA7F}" destId="{76DB9C38-B18A-4BC8-9A78-C1B46902412D}" srcOrd="10" destOrd="0" presId="urn:microsoft.com/office/officeart/2005/8/layout/gear1"/>
    <dgm:cxn modelId="{C71C7374-3182-4A44-BFC2-06085A23AFDA}" type="presParOf" srcId="{E49E88A9-D238-4F4B-9E3F-5CA12D04DA7F}" destId="{413B6B47-9F27-45BE-9BB0-1F8315689739}" srcOrd="11" destOrd="0" presId="urn:microsoft.com/office/officeart/2005/8/layout/gear1"/>
    <dgm:cxn modelId="{EBE16FEB-C237-431E-969F-30FBDABF1FB7}" type="presParOf" srcId="{E49E88A9-D238-4F4B-9E3F-5CA12D04DA7F}" destId="{5FA0AC9E-16EA-4F23-8D46-FE29996EE1D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D5DB07-C419-442B-A89F-B375A1284F3C}" type="doc">
      <dgm:prSet loTypeId="urn:microsoft.com/office/officeart/2005/8/layout/gear1" loCatId="relationship" qsTypeId="urn:microsoft.com/office/officeart/2005/8/quickstyle/simple1" qsCatId="simple" csTypeId="urn:microsoft.com/office/officeart/2005/8/colors/colorful3" csCatId="colorful" phldr="1"/>
      <dgm:spPr/>
    </dgm:pt>
    <dgm:pt modelId="{444C5E48-12D6-4A1E-99BB-B765DD8C6175}">
      <dgm:prSet phldrT="[Κείμενο]" custT="1"/>
      <dgm:spPr>
        <a:solidFill>
          <a:srgbClr val="00B0F0"/>
        </a:solidFill>
      </dgm:spPr>
      <dgm:t>
        <a:bodyPr/>
        <a:lstStyle/>
        <a:p>
          <a:r>
            <a:rPr lang="en-US" sz="1600" b="1" dirty="0" smtClean="0"/>
            <a:t>Municipal Port Fund of Aristotle </a:t>
          </a:r>
        </a:p>
        <a:p>
          <a:r>
            <a:rPr lang="en-US" sz="1600" b="1" dirty="0" smtClean="0"/>
            <a:t>(</a:t>
          </a:r>
          <a:r>
            <a:rPr lang="en-US" sz="1600" b="1" u="sng" dirty="0" smtClean="0"/>
            <a:t>Port Investments</a:t>
          </a:r>
          <a:r>
            <a:rPr lang="en-US" sz="1600" b="1" dirty="0" smtClean="0"/>
            <a:t>)</a:t>
          </a:r>
          <a:endParaRPr lang="el-GR" sz="1600" b="1" dirty="0"/>
        </a:p>
      </dgm:t>
    </dgm:pt>
    <dgm:pt modelId="{39C17FF7-A56F-44B5-9B9F-AD7B59679639}" type="parTrans" cxnId="{9B42AE4B-9BDC-4BE8-B29B-EC97D3589ECB}">
      <dgm:prSet/>
      <dgm:spPr/>
      <dgm:t>
        <a:bodyPr/>
        <a:lstStyle/>
        <a:p>
          <a:endParaRPr lang="el-GR"/>
        </a:p>
      </dgm:t>
    </dgm:pt>
    <dgm:pt modelId="{91A069BA-3FDB-4E3D-90D7-353ABDC02259}" type="sibTrans" cxnId="{9B42AE4B-9BDC-4BE8-B29B-EC97D3589ECB}">
      <dgm:prSet/>
      <dgm:spPr>
        <a:noFill/>
      </dgm:spPr>
      <dgm:t>
        <a:bodyPr/>
        <a:lstStyle/>
        <a:p>
          <a:endParaRPr lang="el-GR"/>
        </a:p>
      </dgm:t>
    </dgm:pt>
    <dgm:pt modelId="{E9978748-AE71-478B-92B8-A62B5863EA40}">
      <dgm:prSet phldrT="[Κείμενο]" custT="1"/>
      <dgm:spPr/>
      <dgm:t>
        <a:bodyPr/>
        <a:lstStyle/>
        <a:p>
          <a:r>
            <a:rPr lang="en-US" sz="1300" b="1" dirty="0" smtClean="0"/>
            <a:t>Shipping Enterprises</a:t>
          </a:r>
          <a:endParaRPr lang="el-GR" sz="1300" b="1" dirty="0"/>
        </a:p>
      </dgm:t>
    </dgm:pt>
    <dgm:pt modelId="{27C6ACA4-989A-41C9-896A-89D1E610FF44}" type="parTrans" cxnId="{B3B69D71-8AD0-4047-B6CB-071C17A76FD3}">
      <dgm:prSet/>
      <dgm:spPr/>
      <dgm:t>
        <a:bodyPr/>
        <a:lstStyle/>
        <a:p>
          <a:endParaRPr lang="el-GR"/>
        </a:p>
      </dgm:t>
    </dgm:pt>
    <dgm:pt modelId="{57B62828-6D19-41F8-A9D0-50A6DD9EAFD0}" type="sibTrans" cxnId="{B3B69D71-8AD0-4047-B6CB-071C17A76FD3}">
      <dgm:prSet/>
      <dgm:spPr>
        <a:noFill/>
      </dgm:spPr>
      <dgm:t>
        <a:bodyPr/>
        <a:lstStyle/>
        <a:p>
          <a:endParaRPr lang="el-GR"/>
        </a:p>
      </dgm:t>
    </dgm:pt>
    <dgm:pt modelId="{1D4BDD72-69D0-46F4-BC60-8B03D4EB0D4F}">
      <dgm:prSet phldrT="[Κείμενο]" custT="1"/>
      <dgm:spPr/>
      <dgm:t>
        <a:bodyPr/>
        <a:lstStyle/>
        <a:p>
          <a:r>
            <a:rPr lang="en-US" sz="1300" b="1" dirty="0" smtClean="0"/>
            <a:t>Construction Enterprises</a:t>
          </a:r>
          <a:endParaRPr lang="el-GR" sz="1300" b="1" dirty="0"/>
        </a:p>
      </dgm:t>
    </dgm:pt>
    <dgm:pt modelId="{7C41D7BA-D8CE-49BB-A79B-A86E1445EC20}" type="parTrans" cxnId="{F7795E63-0EA4-41D2-8E1C-BD0010B4AA36}">
      <dgm:prSet/>
      <dgm:spPr/>
      <dgm:t>
        <a:bodyPr/>
        <a:lstStyle/>
        <a:p>
          <a:endParaRPr lang="el-GR"/>
        </a:p>
      </dgm:t>
    </dgm:pt>
    <dgm:pt modelId="{ECFEDFD9-2F99-43AB-929D-7ED4B0F3166A}" type="sibTrans" cxnId="{F7795E63-0EA4-41D2-8E1C-BD0010B4AA36}">
      <dgm:prSet/>
      <dgm:spPr>
        <a:noFill/>
      </dgm:spPr>
      <dgm:t>
        <a:bodyPr/>
        <a:lstStyle/>
        <a:p>
          <a:endParaRPr lang="el-GR"/>
        </a:p>
      </dgm:t>
    </dgm:pt>
    <dgm:pt modelId="{551A1101-D234-4A96-8A3D-74E2B7B90F0E}" type="pres">
      <dgm:prSet presAssocID="{E6D5DB07-C419-442B-A89F-B375A1284F3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AD5F9F8-523F-458A-952B-5A8ED6A1B962}" type="pres">
      <dgm:prSet presAssocID="{444C5E48-12D6-4A1E-99BB-B765DD8C6175}" presName="gear1" presStyleLbl="node1" presStyleIdx="0" presStyleCnt="3" custScaleX="142025" custScaleY="136777" custLinFactNeighborX="43926" custLinFactNeighborY="-22602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397E48D-5572-41EA-AEB3-01743FEB63DA}" type="pres">
      <dgm:prSet presAssocID="{444C5E48-12D6-4A1E-99BB-B765DD8C6175}" presName="gear1srcNode" presStyleLbl="node1" presStyleIdx="0" presStyleCnt="3"/>
      <dgm:spPr/>
      <dgm:t>
        <a:bodyPr/>
        <a:lstStyle/>
        <a:p>
          <a:endParaRPr lang="el-GR"/>
        </a:p>
      </dgm:t>
    </dgm:pt>
    <dgm:pt modelId="{EBE96AD2-47C9-4484-A8F6-1CB95918CEE9}" type="pres">
      <dgm:prSet presAssocID="{444C5E48-12D6-4A1E-99BB-B765DD8C6175}" presName="gear1dstNode" presStyleLbl="node1" presStyleIdx="0" presStyleCnt="3"/>
      <dgm:spPr/>
      <dgm:t>
        <a:bodyPr/>
        <a:lstStyle/>
        <a:p>
          <a:endParaRPr lang="el-GR"/>
        </a:p>
      </dgm:t>
    </dgm:pt>
    <dgm:pt modelId="{531721C1-6D84-4848-85D4-DF9603FA79ED}" type="pres">
      <dgm:prSet presAssocID="{E9978748-AE71-478B-92B8-A62B5863EA40}" presName="gear2" presStyleLbl="node1" presStyleIdx="1" presStyleCnt="3" custScaleX="121676" custScaleY="111874" custLinFactNeighborX="42010" custLinFactNeighborY="-54308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6624735-73FD-4B5D-B1BC-BF781A789A85}" type="pres">
      <dgm:prSet presAssocID="{E9978748-AE71-478B-92B8-A62B5863EA40}" presName="gear2srcNode" presStyleLbl="node1" presStyleIdx="1" presStyleCnt="3"/>
      <dgm:spPr/>
      <dgm:t>
        <a:bodyPr/>
        <a:lstStyle/>
        <a:p>
          <a:endParaRPr lang="el-GR"/>
        </a:p>
      </dgm:t>
    </dgm:pt>
    <dgm:pt modelId="{32908860-6DCF-4111-8B6B-332A976360AE}" type="pres">
      <dgm:prSet presAssocID="{E9978748-AE71-478B-92B8-A62B5863EA40}" presName="gear2dstNode" presStyleLbl="node1" presStyleIdx="1" presStyleCnt="3"/>
      <dgm:spPr/>
      <dgm:t>
        <a:bodyPr/>
        <a:lstStyle/>
        <a:p>
          <a:endParaRPr lang="el-GR"/>
        </a:p>
      </dgm:t>
    </dgm:pt>
    <dgm:pt modelId="{8BFC655A-4210-4745-9A5B-4D72A742F5E9}" type="pres">
      <dgm:prSet presAssocID="{1D4BDD72-69D0-46F4-BC60-8B03D4EB0D4F}" presName="gear3" presStyleLbl="node1" presStyleIdx="2" presStyleCnt="3" custAng="900000" custScaleX="106392" custScaleY="108091" custLinFactY="874" custLinFactNeighborX="-25997" custLinFactNeighborY="100000"/>
      <dgm:spPr/>
      <dgm:t>
        <a:bodyPr/>
        <a:lstStyle/>
        <a:p>
          <a:endParaRPr lang="el-GR"/>
        </a:p>
      </dgm:t>
    </dgm:pt>
    <dgm:pt modelId="{57424B47-23F8-4677-BFD0-9A81947ED2D4}" type="pres">
      <dgm:prSet presAssocID="{1D4BDD72-69D0-46F4-BC60-8B03D4EB0D4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66BF010-1E4D-43E3-9304-681192F91FB7}" type="pres">
      <dgm:prSet presAssocID="{1D4BDD72-69D0-46F4-BC60-8B03D4EB0D4F}" presName="gear3srcNode" presStyleLbl="node1" presStyleIdx="2" presStyleCnt="3"/>
      <dgm:spPr/>
      <dgm:t>
        <a:bodyPr/>
        <a:lstStyle/>
        <a:p>
          <a:endParaRPr lang="el-GR"/>
        </a:p>
      </dgm:t>
    </dgm:pt>
    <dgm:pt modelId="{0579ECD7-57F6-45E6-84B8-EAA5CF04084B}" type="pres">
      <dgm:prSet presAssocID="{1D4BDD72-69D0-46F4-BC60-8B03D4EB0D4F}" presName="gear3dstNode" presStyleLbl="node1" presStyleIdx="2" presStyleCnt="3"/>
      <dgm:spPr/>
      <dgm:t>
        <a:bodyPr/>
        <a:lstStyle/>
        <a:p>
          <a:endParaRPr lang="el-GR"/>
        </a:p>
      </dgm:t>
    </dgm:pt>
    <dgm:pt modelId="{435DA86C-6F44-4E5D-97C8-33702A817047}" type="pres">
      <dgm:prSet presAssocID="{91A069BA-3FDB-4E3D-90D7-353ABDC02259}" presName="connector1" presStyleLbl="sibTrans2D1" presStyleIdx="0" presStyleCnt="3"/>
      <dgm:spPr/>
      <dgm:t>
        <a:bodyPr/>
        <a:lstStyle/>
        <a:p>
          <a:endParaRPr lang="el-GR"/>
        </a:p>
      </dgm:t>
    </dgm:pt>
    <dgm:pt modelId="{23954217-1699-42E4-9449-E447E340DFEC}" type="pres">
      <dgm:prSet presAssocID="{57B62828-6D19-41F8-A9D0-50A6DD9EAFD0}" presName="connector2" presStyleLbl="sibTrans2D1" presStyleIdx="1" presStyleCnt="3"/>
      <dgm:spPr/>
      <dgm:t>
        <a:bodyPr/>
        <a:lstStyle/>
        <a:p>
          <a:endParaRPr lang="el-GR"/>
        </a:p>
      </dgm:t>
    </dgm:pt>
    <dgm:pt modelId="{3F66C1E3-0A8A-42D3-BFD8-9A547C626389}" type="pres">
      <dgm:prSet presAssocID="{ECFEDFD9-2F99-43AB-929D-7ED4B0F3166A}" presName="connector3" presStyleLbl="sibTrans2D1" presStyleIdx="2" presStyleCnt="3"/>
      <dgm:spPr/>
      <dgm:t>
        <a:bodyPr/>
        <a:lstStyle/>
        <a:p>
          <a:endParaRPr lang="el-GR"/>
        </a:p>
      </dgm:t>
    </dgm:pt>
  </dgm:ptLst>
  <dgm:cxnLst>
    <dgm:cxn modelId="{792C7128-7956-4B90-BAE1-53353FBBCB66}" type="presOf" srcId="{91A069BA-3FDB-4E3D-90D7-353ABDC02259}" destId="{435DA86C-6F44-4E5D-97C8-33702A817047}" srcOrd="0" destOrd="0" presId="urn:microsoft.com/office/officeart/2005/8/layout/gear1"/>
    <dgm:cxn modelId="{406BDE7F-0167-4A2E-BA8E-BC757BC8C4E1}" type="presOf" srcId="{57B62828-6D19-41F8-A9D0-50A6DD9EAFD0}" destId="{23954217-1699-42E4-9449-E447E340DFEC}" srcOrd="0" destOrd="0" presId="urn:microsoft.com/office/officeart/2005/8/layout/gear1"/>
    <dgm:cxn modelId="{D22B4193-F08C-4C3D-9AE5-37D65E1C12D1}" type="presOf" srcId="{1D4BDD72-69D0-46F4-BC60-8B03D4EB0D4F}" destId="{F66BF010-1E4D-43E3-9304-681192F91FB7}" srcOrd="2" destOrd="0" presId="urn:microsoft.com/office/officeart/2005/8/layout/gear1"/>
    <dgm:cxn modelId="{0F7A0F85-7CF4-4571-991F-5BB343281850}" type="presOf" srcId="{E9978748-AE71-478B-92B8-A62B5863EA40}" destId="{531721C1-6D84-4848-85D4-DF9603FA79ED}" srcOrd="0" destOrd="0" presId="urn:microsoft.com/office/officeart/2005/8/layout/gear1"/>
    <dgm:cxn modelId="{8D9E4226-75ED-4BA3-8656-BE082805BE6A}" type="presOf" srcId="{E9978748-AE71-478B-92B8-A62B5863EA40}" destId="{32908860-6DCF-4111-8B6B-332A976360AE}" srcOrd="2" destOrd="0" presId="urn:microsoft.com/office/officeart/2005/8/layout/gear1"/>
    <dgm:cxn modelId="{8BD169F0-7DE7-4B52-A6C8-A6D0D78DEAA7}" type="presOf" srcId="{1D4BDD72-69D0-46F4-BC60-8B03D4EB0D4F}" destId="{8BFC655A-4210-4745-9A5B-4D72A742F5E9}" srcOrd="0" destOrd="0" presId="urn:microsoft.com/office/officeart/2005/8/layout/gear1"/>
    <dgm:cxn modelId="{6B3BF249-70AA-4FA0-8FBC-4E293E6EE71F}" type="presOf" srcId="{E6D5DB07-C419-442B-A89F-B375A1284F3C}" destId="{551A1101-D234-4A96-8A3D-74E2B7B90F0E}" srcOrd="0" destOrd="0" presId="urn:microsoft.com/office/officeart/2005/8/layout/gear1"/>
    <dgm:cxn modelId="{992647C4-E5DC-4C8F-8A54-28765A35C5FD}" type="presOf" srcId="{444C5E48-12D6-4A1E-99BB-B765DD8C6175}" destId="{5AD5F9F8-523F-458A-952B-5A8ED6A1B962}" srcOrd="0" destOrd="0" presId="urn:microsoft.com/office/officeart/2005/8/layout/gear1"/>
    <dgm:cxn modelId="{9B42AE4B-9BDC-4BE8-B29B-EC97D3589ECB}" srcId="{E6D5DB07-C419-442B-A89F-B375A1284F3C}" destId="{444C5E48-12D6-4A1E-99BB-B765DD8C6175}" srcOrd="0" destOrd="0" parTransId="{39C17FF7-A56F-44B5-9B9F-AD7B59679639}" sibTransId="{91A069BA-3FDB-4E3D-90D7-353ABDC02259}"/>
    <dgm:cxn modelId="{17A26B40-6265-4F9A-B140-F09F5D1199B8}" type="presOf" srcId="{E9978748-AE71-478B-92B8-A62B5863EA40}" destId="{D6624735-73FD-4B5D-B1BC-BF781A789A85}" srcOrd="1" destOrd="0" presId="urn:microsoft.com/office/officeart/2005/8/layout/gear1"/>
    <dgm:cxn modelId="{1AB3F372-C169-4435-9A04-7669A5EF5224}" type="presOf" srcId="{1D4BDD72-69D0-46F4-BC60-8B03D4EB0D4F}" destId="{57424B47-23F8-4677-BFD0-9A81947ED2D4}" srcOrd="1" destOrd="0" presId="urn:microsoft.com/office/officeart/2005/8/layout/gear1"/>
    <dgm:cxn modelId="{B3B69D71-8AD0-4047-B6CB-071C17A76FD3}" srcId="{E6D5DB07-C419-442B-A89F-B375A1284F3C}" destId="{E9978748-AE71-478B-92B8-A62B5863EA40}" srcOrd="1" destOrd="0" parTransId="{27C6ACA4-989A-41C9-896A-89D1E610FF44}" sibTransId="{57B62828-6D19-41F8-A9D0-50A6DD9EAFD0}"/>
    <dgm:cxn modelId="{F7795E63-0EA4-41D2-8E1C-BD0010B4AA36}" srcId="{E6D5DB07-C419-442B-A89F-B375A1284F3C}" destId="{1D4BDD72-69D0-46F4-BC60-8B03D4EB0D4F}" srcOrd="2" destOrd="0" parTransId="{7C41D7BA-D8CE-49BB-A79B-A86E1445EC20}" sibTransId="{ECFEDFD9-2F99-43AB-929D-7ED4B0F3166A}"/>
    <dgm:cxn modelId="{BB62CFB5-6D50-4260-9CA9-E99CBFA95EB0}" type="presOf" srcId="{444C5E48-12D6-4A1E-99BB-B765DD8C6175}" destId="{E397E48D-5572-41EA-AEB3-01743FEB63DA}" srcOrd="1" destOrd="0" presId="urn:microsoft.com/office/officeart/2005/8/layout/gear1"/>
    <dgm:cxn modelId="{EF90E7FA-98CA-478C-A93A-4A5412358762}" type="presOf" srcId="{444C5E48-12D6-4A1E-99BB-B765DD8C6175}" destId="{EBE96AD2-47C9-4484-A8F6-1CB95918CEE9}" srcOrd="2" destOrd="0" presId="urn:microsoft.com/office/officeart/2005/8/layout/gear1"/>
    <dgm:cxn modelId="{E883FFEA-8847-4C99-B9C7-27B5069FF79A}" type="presOf" srcId="{ECFEDFD9-2F99-43AB-929D-7ED4B0F3166A}" destId="{3F66C1E3-0A8A-42D3-BFD8-9A547C626389}" srcOrd="0" destOrd="0" presId="urn:microsoft.com/office/officeart/2005/8/layout/gear1"/>
    <dgm:cxn modelId="{3B2FE230-E94B-40A6-875A-228EC605963F}" type="presOf" srcId="{1D4BDD72-69D0-46F4-BC60-8B03D4EB0D4F}" destId="{0579ECD7-57F6-45E6-84B8-EAA5CF04084B}" srcOrd="3" destOrd="0" presId="urn:microsoft.com/office/officeart/2005/8/layout/gear1"/>
    <dgm:cxn modelId="{0A822894-9CF4-4B98-A48B-EB63F41BA8D1}" type="presParOf" srcId="{551A1101-D234-4A96-8A3D-74E2B7B90F0E}" destId="{5AD5F9F8-523F-458A-952B-5A8ED6A1B962}" srcOrd="0" destOrd="0" presId="urn:microsoft.com/office/officeart/2005/8/layout/gear1"/>
    <dgm:cxn modelId="{5A4D1241-47C1-4B25-9902-6358B792DD70}" type="presParOf" srcId="{551A1101-D234-4A96-8A3D-74E2B7B90F0E}" destId="{E397E48D-5572-41EA-AEB3-01743FEB63DA}" srcOrd="1" destOrd="0" presId="urn:microsoft.com/office/officeart/2005/8/layout/gear1"/>
    <dgm:cxn modelId="{9775DFB1-2EDE-439C-9E3E-FA575EDE9062}" type="presParOf" srcId="{551A1101-D234-4A96-8A3D-74E2B7B90F0E}" destId="{EBE96AD2-47C9-4484-A8F6-1CB95918CEE9}" srcOrd="2" destOrd="0" presId="urn:microsoft.com/office/officeart/2005/8/layout/gear1"/>
    <dgm:cxn modelId="{72F56A2A-5C7E-4E84-9038-2028E91C024A}" type="presParOf" srcId="{551A1101-D234-4A96-8A3D-74E2B7B90F0E}" destId="{531721C1-6D84-4848-85D4-DF9603FA79ED}" srcOrd="3" destOrd="0" presId="urn:microsoft.com/office/officeart/2005/8/layout/gear1"/>
    <dgm:cxn modelId="{AFD436B3-E09E-4A71-8526-3A5B321DD275}" type="presParOf" srcId="{551A1101-D234-4A96-8A3D-74E2B7B90F0E}" destId="{D6624735-73FD-4B5D-B1BC-BF781A789A85}" srcOrd="4" destOrd="0" presId="urn:microsoft.com/office/officeart/2005/8/layout/gear1"/>
    <dgm:cxn modelId="{3CC3F9D3-8D2B-447C-B5E2-1A703E24A9E1}" type="presParOf" srcId="{551A1101-D234-4A96-8A3D-74E2B7B90F0E}" destId="{32908860-6DCF-4111-8B6B-332A976360AE}" srcOrd="5" destOrd="0" presId="urn:microsoft.com/office/officeart/2005/8/layout/gear1"/>
    <dgm:cxn modelId="{AA92A13D-F644-44B2-BB53-62D16DB8E8CC}" type="presParOf" srcId="{551A1101-D234-4A96-8A3D-74E2B7B90F0E}" destId="{8BFC655A-4210-4745-9A5B-4D72A742F5E9}" srcOrd="6" destOrd="0" presId="urn:microsoft.com/office/officeart/2005/8/layout/gear1"/>
    <dgm:cxn modelId="{A721BB39-31F5-4BB2-A2D7-0567AC49F337}" type="presParOf" srcId="{551A1101-D234-4A96-8A3D-74E2B7B90F0E}" destId="{57424B47-23F8-4677-BFD0-9A81947ED2D4}" srcOrd="7" destOrd="0" presId="urn:microsoft.com/office/officeart/2005/8/layout/gear1"/>
    <dgm:cxn modelId="{8F9269CC-7A5D-476E-BC10-996E299BE774}" type="presParOf" srcId="{551A1101-D234-4A96-8A3D-74E2B7B90F0E}" destId="{F66BF010-1E4D-43E3-9304-681192F91FB7}" srcOrd="8" destOrd="0" presId="urn:microsoft.com/office/officeart/2005/8/layout/gear1"/>
    <dgm:cxn modelId="{F4713B0C-94A7-4A3E-93BE-E4E588167416}" type="presParOf" srcId="{551A1101-D234-4A96-8A3D-74E2B7B90F0E}" destId="{0579ECD7-57F6-45E6-84B8-EAA5CF04084B}" srcOrd="9" destOrd="0" presId="urn:microsoft.com/office/officeart/2005/8/layout/gear1"/>
    <dgm:cxn modelId="{712E4C0D-90C4-4020-8C24-7D33A5D8A5F5}" type="presParOf" srcId="{551A1101-D234-4A96-8A3D-74E2B7B90F0E}" destId="{435DA86C-6F44-4E5D-97C8-33702A817047}" srcOrd="10" destOrd="0" presId="urn:microsoft.com/office/officeart/2005/8/layout/gear1"/>
    <dgm:cxn modelId="{8E5E1502-5C98-4738-A09E-0B7F142F2614}" type="presParOf" srcId="{551A1101-D234-4A96-8A3D-74E2B7B90F0E}" destId="{23954217-1699-42E4-9449-E447E340DFEC}" srcOrd="11" destOrd="0" presId="urn:microsoft.com/office/officeart/2005/8/layout/gear1"/>
    <dgm:cxn modelId="{1E575A71-0865-418B-9AE4-239BBB102C35}" type="presParOf" srcId="{551A1101-D234-4A96-8A3D-74E2B7B90F0E}" destId="{3F66C1E3-0A8A-42D3-BFD8-9A547C62638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94DC84-7EC3-46FB-A9B6-A63095B4CD64}">
      <dsp:nvSpPr>
        <dsp:cNvPr id="0" name=""/>
        <dsp:cNvSpPr/>
      </dsp:nvSpPr>
      <dsp:spPr>
        <a:xfrm>
          <a:off x="2775841" y="1643891"/>
          <a:ext cx="1972470" cy="2041594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Touristic Enterprises</a:t>
          </a:r>
          <a:endParaRPr lang="el-GR" sz="1300" b="1" kern="1200" dirty="0"/>
        </a:p>
      </dsp:txBody>
      <dsp:txXfrm>
        <a:off x="2775841" y="1643891"/>
        <a:ext cx="1972470" cy="2041594"/>
      </dsp:txXfrm>
    </dsp:sp>
    <dsp:sp modelId="{FC9CFAA5-B96E-4517-BD50-B3FB834AB51A}">
      <dsp:nvSpPr>
        <dsp:cNvPr id="0" name=""/>
        <dsp:cNvSpPr/>
      </dsp:nvSpPr>
      <dsp:spPr>
        <a:xfrm rot="636161">
          <a:off x="582386" y="878270"/>
          <a:ext cx="1887275" cy="1809181"/>
        </a:xfrm>
        <a:prstGeom prst="gear6">
          <a:avLst/>
        </a:prstGeom>
        <a:solidFill>
          <a:schemeClr val="accent5">
            <a:hueOff val="5369458"/>
            <a:satOff val="-722"/>
            <a:lumOff val="7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50" b="1" kern="1200" dirty="0" smtClean="0"/>
            <a:t>Shipbuilding Enterprises</a:t>
          </a:r>
          <a:endParaRPr lang="el-GR" sz="1250" b="1" kern="1200" dirty="0"/>
        </a:p>
      </dsp:txBody>
      <dsp:txXfrm rot="636161">
        <a:off x="582386" y="878270"/>
        <a:ext cx="1887275" cy="1809181"/>
      </dsp:txXfrm>
    </dsp:sp>
    <dsp:sp modelId="{92184D4A-9A48-4740-A19B-863BA4C0D771}">
      <dsp:nvSpPr>
        <dsp:cNvPr id="0" name=""/>
        <dsp:cNvSpPr/>
      </dsp:nvSpPr>
      <dsp:spPr>
        <a:xfrm rot="572486">
          <a:off x="2885517" y="327494"/>
          <a:ext cx="1467505" cy="1467505"/>
        </a:xfrm>
        <a:prstGeom prst="gear6">
          <a:avLst/>
        </a:prstGeom>
        <a:solidFill>
          <a:schemeClr val="accent5">
            <a:hueOff val="10738916"/>
            <a:satOff val="-1444"/>
            <a:lumOff val="143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Other</a:t>
          </a:r>
          <a:r>
            <a:rPr lang="el-GR" sz="1200" b="1" kern="1200" dirty="0" smtClean="0"/>
            <a:t> </a:t>
          </a:r>
          <a:r>
            <a:rPr lang="en-US" sz="1200" b="1" kern="1200" dirty="0" smtClean="0"/>
            <a:t>Sector (s)</a:t>
          </a:r>
          <a:endParaRPr lang="el-GR" sz="1200" b="1" kern="1200" dirty="0"/>
        </a:p>
      </dsp:txBody>
      <dsp:txXfrm rot="1472486">
        <a:off x="3207384" y="649360"/>
        <a:ext cx="823771" cy="823771"/>
      </dsp:txXfrm>
    </dsp:sp>
    <dsp:sp modelId="{76DB9C38-B18A-4BC8-9A78-C1B46902412D}">
      <dsp:nvSpPr>
        <dsp:cNvPr id="0" name=""/>
        <dsp:cNvSpPr/>
      </dsp:nvSpPr>
      <dsp:spPr>
        <a:xfrm>
          <a:off x="2580343" y="1381444"/>
          <a:ext cx="2636068" cy="2636068"/>
        </a:xfrm>
        <a:prstGeom prst="circularArrow">
          <a:avLst>
            <a:gd name="adj1" fmla="val 4688"/>
            <a:gd name="adj2" fmla="val 299029"/>
            <a:gd name="adj3" fmla="val 2504527"/>
            <a:gd name="adj4" fmla="val 15886580"/>
            <a:gd name="adj5" fmla="val 546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3B6B47-9F27-45BE-9BB0-1F8315689739}">
      <dsp:nvSpPr>
        <dsp:cNvPr id="0" name=""/>
        <dsp:cNvSpPr/>
      </dsp:nvSpPr>
      <dsp:spPr>
        <a:xfrm>
          <a:off x="1280109" y="873203"/>
          <a:ext cx="1915268" cy="191526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0AC9E-16EA-4F23-8D46-FE29996EE1D3}">
      <dsp:nvSpPr>
        <dsp:cNvPr id="0" name=""/>
        <dsp:cNvSpPr/>
      </dsp:nvSpPr>
      <dsp:spPr>
        <a:xfrm>
          <a:off x="2044813" y="-150142"/>
          <a:ext cx="2065045" cy="206504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D5F9F8-523F-458A-952B-5A8ED6A1B962}">
      <dsp:nvSpPr>
        <dsp:cNvPr id="0" name=""/>
        <dsp:cNvSpPr/>
      </dsp:nvSpPr>
      <dsp:spPr>
        <a:xfrm>
          <a:off x="3635896" y="720073"/>
          <a:ext cx="3062046" cy="2948900"/>
        </a:xfrm>
        <a:prstGeom prst="gear9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Municipal Port Fund of Aristotle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(</a:t>
          </a:r>
          <a:r>
            <a:rPr lang="en-US" sz="1600" b="1" u="sng" kern="1200" dirty="0" smtClean="0"/>
            <a:t>Port Investments</a:t>
          </a:r>
          <a:r>
            <a:rPr lang="en-US" sz="1600" b="1" kern="1200" dirty="0" smtClean="0"/>
            <a:t>)</a:t>
          </a:r>
          <a:endParaRPr lang="el-GR" sz="1600" b="1" kern="1200" dirty="0"/>
        </a:p>
      </dsp:txBody>
      <dsp:txXfrm>
        <a:off x="3635896" y="720073"/>
        <a:ext cx="3062046" cy="2948900"/>
      </dsp:txXfrm>
    </dsp:sp>
    <dsp:sp modelId="{531721C1-6D84-4848-85D4-DF9603FA79ED}">
      <dsp:nvSpPr>
        <dsp:cNvPr id="0" name=""/>
        <dsp:cNvSpPr/>
      </dsp:nvSpPr>
      <dsp:spPr>
        <a:xfrm>
          <a:off x="2376263" y="149589"/>
          <a:ext cx="1907871" cy="1754177"/>
        </a:xfrm>
        <a:prstGeom prst="gear6">
          <a:avLst/>
        </a:prstGeom>
        <a:solidFill>
          <a:schemeClr val="accent3">
            <a:hueOff val="-8269636"/>
            <a:satOff val="13411"/>
            <a:lumOff val="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Shipping Enterprises</a:t>
          </a:r>
          <a:endParaRPr lang="el-GR" sz="1300" b="1" kern="1200" dirty="0"/>
        </a:p>
      </dsp:txBody>
      <dsp:txXfrm>
        <a:off x="2376263" y="149589"/>
        <a:ext cx="1907871" cy="1754177"/>
      </dsp:txXfrm>
    </dsp:sp>
    <dsp:sp modelId="{8BFC655A-4210-4745-9A5B-4D72A742F5E9}">
      <dsp:nvSpPr>
        <dsp:cNvPr id="0" name=""/>
        <dsp:cNvSpPr/>
      </dsp:nvSpPr>
      <dsp:spPr>
        <a:xfrm>
          <a:off x="2232243" y="1843572"/>
          <a:ext cx="1624960" cy="1670170"/>
        </a:xfrm>
        <a:prstGeom prst="gear6">
          <a:avLst/>
        </a:prstGeom>
        <a:solidFill>
          <a:schemeClr val="accent3">
            <a:hueOff val="-16539272"/>
            <a:satOff val="26822"/>
            <a:lumOff val="1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Construction Enterprises</a:t>
          </a:r>
          <a:endParaRPr lang="el-GR" sz="1300" b="1" kern="1200" dirty="0"/>
        </a:p>
      </dsp:txBody>
      <dsp:txXfrm rot="900000">
        <a:off x="2585963" y="2212571"/>
        <a:ext cx="917520" cy="932172"/>
      </dsp:txXfrm>
    </dsp:sp>
    <dsp:sp modelId="{435DA86C-6F44-4E5D-97C8-33702A817047}">
      <dsp:nvSpPr>
        <dsp:cNvPr id="0" name=""/>
        <dsp:cNvSpPr/>
      </dsp:nvSpPr>
      <dsp:spPr>
        <a:xfrm>
          <a:off x="2973117" y="1280184"/>
          <a:ext cx="2759668" cy="2759668"/>
        </a:xfrm>
        <a:prstGeom prst="circularArrow">
          <a:avLst>
            <a:gd name="adj1" fmla="val 4687"/>
            <a:gd name="adj2" fmla="val 299029"/>
            <a:gd name="adj3" fmla="val 2509376"/>
            <a:gd name="adj4" fmla="val 15875980"/>
            <a:gd name="adj5" fmla="val 546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54217-1699-42E4-9449-E447E340DFEC}">
      <dsp:nvSpPr>
        <dsp:cNvPr id="0" name=""/>
        <dsp:cNvSpPr/>
      </dsp:nvSpPr>
      <dsp:spPr>
        <a:xfrm>
          <a:off x="1609799" y="748467"/>
          <a:ext cx="2005071" cy="200507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6C1E3-0A8A-42D3-BFD8-9A547C626389}">
      <dsp:nvSpPr>
        <dsp:cNvPr id="0" name=""/>
        <dsp:cNvSpPr/>
      </dsp:nvSpPr>
      <dsp:spPr>
        <a:xfrm>
          <a:off x="2410359" y="-322861"/>
          <a:ext cx="2161871" cy="216187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11BDF-60AC-410F-8353-5F16F99A6AED}" type="datetimeFigureOut">
              <a:rPr lang="el-GR" smtClean="0"/>
              <a:pPr/>
              <a:t>10/5/2019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2B1F3-E4D0-4E6D-A43A-8AD363C63B6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D1E3-0809-4085-BD8F-FCE80511DF3E}" type="datetimeFigureOut">
              <a:rPr lang="el-GR" smtClean="0"/>
              <a:pPr/>
              <a:t>10/5/2019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2425-0721-450C-8A4D-EEFCCB2CB2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D1E3-0809-4085-BD8F-FCE80511DF3E}" type="datetimeFigureOut">
              <a:rPr lang="el-GR" smtClean="0"/>
              <a:pPr/>
              <a:t>10/5/2019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2425-0721-450C-8A4D-EEFCCB2CB2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D1E3-0809-4085-BD8F-FCE80511DF3E}" type="datetimeFigureOut">
              <a:rPr lang="el-GR" smtClean="0"/>
              <a:pPr/>
              <a:t>10/5/2019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2425-0721-450C-8A4D-EEFCCB2CB2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D1E3-0809-4085-BD8F-FCE80511DF3E}" type="datetimeFigureOut">
              <a:rPr lang="el-GR" smtClean="0"/>
              <a:pPr/>
              <a:t>10/5/2019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2425-0721-450C-8A4D-EEFCCB2CB2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D1E3-0809-4085-BD8F-FCE80511DF3E}" type="datetimeFigureOut">
              <a:rPr lang="el-GR" smtClean="0"/>
              <a:pPr/>
              <a:t>10/5/2019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2425-0721-450C-8A4D-EEFCCB2CB2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D1E3-0809-4085-BD8F-FCE80511DF3E}" type="datetimeFigureOut">
              <a:rPr lang="el-GR" smtClean="0"/>
              <a:pPr/>
              <a:t>10/5/2019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2425-0721-450C-8A4D-EEFCCB2CB2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D1E3-0809-4085-BD8F-FCE80511DF3E}" type="datetimeFigureOut">
              <a:rPr lang="el-GR" smtClean="0"/>
              <a:pPr/>
              <a:t>10/5/2019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2425-0721-450C-8A4D-EEFCCB2CB2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D1E3-0809-4085-BD8F-FCE80511DF3E}" type="datetimeFigureOut">
              <a:rPr lang="el-GR" smtClean="0"/>
              <a:pPr/>
              <a:t>10/5/2019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2425-0721-450C-8A4D-EEFCCB2CB2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D1E3-0809-4085-BD8F-FCE80511DF3E}" type="datetimeFigureOut">
              <a:rPr lang="el-GR" smtClean="0"/>
              <a:pPr/>
              <a:t>10/5/2019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2425-0721-450C-8A4D-EEFCCB2CB2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D1E3-0809-4085-BD8F-FCE80511DF3E}" type="datetimeFigureOut">
              <a:rPr lang="el-GR" smtClean="0"/>
              <a:pPr/>
              <a:t>10/5/2019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2425-0721-450C-8A4D-EEFCCB2CB2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D1E3-0809-4085-BD8F-FCE80511DF3E}" type="datetimeFigureOut">
              <a:rPr lang="el-GR" smtClean="0"/>
              <a:pPr/>
              <a:t>10/5/2019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2425-0721-450C-8A4D-EEFCCB2CB2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4D1E3-0809-4085-BD8F-FCE80511DF3E}" type="datetimeFigureOut">
              <a:rPr lang="el-GR" smtClean="0"/>
              <a:pPr/>
              <a:t>10/5/2019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C2425-0721-450C-8A4D-EEFCCB2CB2D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928;&#929;&#927;&#914;&#927;&#923;&#919;%20&#923;&#921;&#924;&#917;&#925;&#937;&#925;%20&#916;&#923;&#932;&#913;_17-12-2018.mp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/>
          <a:lstStyle/>
          <a:p>
            <a:r>
              <a:rPr lang="en-US" dirty="0" smtClean="0"/>
              <a:t>MUNICIPAL PORT FUND OF ARISTOTLE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l-GR" dirty="0"/>
          </a:p>
        </p:txBody>
      </p:sp>
      <p:pic>
        <p:nvPicPr>
          <p:cNvPr id="1026" name="Picture 2" descr="C:\Users\User\Desktop\Λιμενικο ταμείο ppt\aristoteliports_logo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7584" y="4979579"/>
            <a:ext cx="2282230" cy="1444798"/>
          </a:xfrm>
          <a:prstGeom prst="rect">
            <a:avLst/>
          </a:prstGeom>
          <a:noFill/>
        </p:spPr>
      </p:pic>
      <p:pic>
        <p:nvPicPr>
          <p:cNvPr id="1027" name="Picture 3" descr="C:\Users\User\Desktop\Λιμενικο ταμείο ppt\unna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5301208"/>
            <a:ext cx="4663121" cy="1094234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1691680" y="2636912"/>
            <a:ext cx="59351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                Let’s start with a million!</a:t>
            </a:r>
          </a:p>
          <a:p>
            <a:endParaRPr lang="en-US" sz="2400" dirty="0"/>
          </a:p>
          <a:p>
            <a:r>
              <a:rPr lang="en-US" sz="2400" dirty="0" smtClean="0"/>
              <a:t>Ioannis  G. Doulakis  </a:t>
            </a:r>
            <a:r>
              <a:rPr lang="en-US" sz="1600" i="1" dirty="0" smtClean="0"/>
              <a:t>President of the Administrative Council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3357554" y="5000636"/>
            <a:ext cx="50439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The presentation will last approximately </a:t>
            </a:r>
            <a:r>
              <a:rPr lang="en-US" sz="1050" b="1" u="sng" dirty="0" smtClean="0">
                <a:solidFill>
                  <a:srgbClr val="FFFF00"/>
                </a:solidFill>
              </a:rPr>
              <a:t>12 min </a:t>
            </a:r>
            <a:r>
              <a:rPr lang="en-US" sz="1050" b="1" dirty="0" smtClean="0"/>
              <a:t>and any questions are welcomed.</a:t>
            </a:r>
            <a:endParaRPr lang="el-GR" sz="105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Dynamics of Port Activity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en-US" dirty="0" smtClean="0"/>
              <a:t>Lack of port facilities.</a:t>
            </a:r>
          </a:p>
          <a:p>
            <a:endParaRPr lang="en-US" dirty="0"/>
          </a:p>
          <a:p>
            <a:r>
              <a:rPr lang="en-US" dirty="0" smtClean="0"/>
              <a:t>Unexploited  comparative advantages that have the potential to boost the creation and development of new port facilities.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445624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5400" dirty="0" smtClean="0"/>
              <a:t>Comparative Advantages of the Municipal Port Fund of Aristotle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Municipal Port Fund of Aristotle Comparative Advantages</a:t>
            </a:r>
            <a:endParaRPr lang="el-GR" dirty="0"/>
          </a:p>
        </p:txBody>
      </p:sp>
      <p:pic>
        <p:nvPicPr>
          <p:cNvPr id="8" name="7 - Θέση περιεχομένου" descr="Monastery-Dionisio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924944"/>
            <a:ext cx="3932355" cy="3096343"/>
          </a:xfrm>
        </p:spPr>
      </p:pic>
      <p:pic>
        <p:nvPicPr>
          <p:cNvPr id="9" name="8 - Εικόνα" descr="oros-thumb-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924944"/>
            <a:ext cx="4007642" cy="3096344"/>
          </a:xfrm>
          <a:prstGeom prst="rect">
            <a:avLst/>
          </a:prstGeom>
        </p:spPr>
      </p:pic>
      <p:sp>
        <p:nvSpPr>
          <p:cNvPr id="10" name="9 - TextBox"/>
          <p:cNvSpPr txBox="1"/>
          <p:nvPr/>
        </p:nvSpPr>
        <p:spPr>
          <a:xfrm>
            <a:off x="3428992" y="2285992"/>
            <a:ext cx="2179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Mount Athos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Municipal Port Fund of Aristotle Comparative Advantages</a:t>
            </a:r>
            <a:endParaRPr lang="el-GR" dirty="0"/>
          </a:p>
        </p:txBody>
      </p:sp>
      <p:pic>
        <p:nvPicPr>
          <p:cNvPr id="4" name="3 - Θέση περιεχομένου" descr="IMG_88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492896"/>
            <a:ext cx="7289772" cy="3896671"/>
          </a:xfrm>
        </p:spPr>
      </p:pic>
      <p:pic>
        <p:nvPicPr>
          <p:cNvPr id="5" name="4 - Εικόνα" descr="nea-acropoli-aristotel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4581128"/>
            <a:ext cx="2376264" cy="1745068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1500166" y="1928802"/>
            <a:ext cx="6420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Ancient Stagira The birth place of Aristotle 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Municipal Port Fund of Aristotle Comparative Advantages</a:t>
            </a:r>
            <a:endParaRPr lang="el-GR" dirty="0"/>
          </a:p>
        </p:txBody>
      </p:sp>
      <p:pic>
        <p:nvPicPr>
          <p:cNvPr id="8" name="7 - Θέση περιεχομένου" descr="EID-XERXIS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492896"/>
            <a:ext cx="7200800" cy="4087955"/>
          </a:xfrm>
        </p:spPr>
      </p:pic>
      <p:sp>
        <p:nvSpPr>
          <p:cNvPr id="9" name="8 - TextBox"/>
          <p:cNvSpPr txBox="1"/>
          <p:nvPr/>
        </p:nvSpPr>
        <p:spPr>
          <a:xfrm>
            <a:off x="3635896" y="1988840"/>
            <a:ext cx="2018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Xerxes Canal</a:t>
            </a:r>
            <a:endParaRPr lang="el-GR" sz="2800" dirty="0"/>
          </a:p>
        </p:txBody>
      </p:sp>
      <p:pic>
        <p:nvPicPr>
          <p:cNvPr id="1026" name="Picture 2" descr="C:\Users\User\Desktop\Λιμενικο ταμείο ppt\5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941168"/>
            <a:ext cx="2400267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Municipal Port Fund of Aristotle Comparative Advantages</a:t>
            </a:r>
            <a:endParaRPr lang="el-GR" dirty="0"/>
          </a:p>
        </p:txBody>
      </p:sp>
      <p:pic>
        <p:nvPicPr>
          <p:cNvPr id="4" name="3 - Θέση περιεχομένου" descr="ammouliani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924944"/>
            <a:ext cx="4104456" cy="2741776"/>
          </a:xfrm>
        </p:spPr>
      </p:pic>
      <p:pic>
        <p:nvPicPr>
          <p:cNvPr id="6" name="5 - Εικόνα" descr="ammouliani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924945"/>
            <a:ext cx="4210666" cy="2749822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971600" y="2420888"/>
            <a:ext cx="2895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Ammouliani</a:t>
            </a:r>
            <a:r>
              <a:rPr lang="en-US" sz="2800" dirty="0" smtClean="0"/>
              <a:t> Island</a:t>
            </a:r>
            <a:endParaRPr lang="el-GR" sz="2800" dirty="0"/>
          </a:p>
        </p:txBody>
      </p:sp>
      <p:sp>
        <p:nvSpPr>
          <p:cNvPr id="8" name="7 - TextBox"/>
          <p:cNvSpPr txBox="1"/>
          <p:nvPr/>
        </p:nvSpPr>
        <p:spPr>
          <a:xfrm>
            <a:off x="6012160" y="2420888"/>
            <a:ext cx="1271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Ierissos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Municipal Port Fund of Aristotle Comparative Advantages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Various tourist facilities in the local area.</a:t>
            </a:r>
          </a:p>
          <a:p>
            <a:pPr lvl="1">
              <a:lnSpc>
                <a:spcPct val="220000"/>
              </a:lnSpc>
              <a:buFont typeface="Wingdings" pitchFamily="2" charset="2"/>
              <a:buChar char="Ø"/>
            </a:pPr>
            <a:r>
              <a:rPr lang="el-GR" dirty="0" smtClean="0"/>
              <a:t>67 </a:t>
            </a:r>
            <a:r>
              <a:rPr lang="en-US" dirty="0" smtClean="0"/>
              <a:t>Hotels (3 five Star)                  </a:t>
            </a:r>
          </a:p>
          <a:p>
            <a:pPr lvl="1">
              <a:lnSpc>
                <a:spcPct val="220000"/>
              </a:lnSpc>
              <a:buFont typeface="Wingdings" pitchFamily="2" charset="2"/>
              <a:buChar char="Ø"/>
            </a:pPr>
            <a:r>
              <a:rPr lang="en-US" dirty="0" smtClean="0"/>
              <a:t>3.894 Rooms</a:t>
            </a:r>
            <a:endParaRPr lang="el-GR" dirty="0" smtClean="0"/>
          </a:p>
          <a:p>
            <a:pPr lvl="1">
              <a:lnSpc>
                <a:spcPct val="220000"/>
              </a:lnSpc>
              <a:buFont typeface="Wingdings" pitchFamily="2" charset="2"/>
              <a:buChar char="Ø"/>
            </a:pPr>
            <a:r>
              <a:rPr lang="el-GR" dirty="0" smtClean="0"/>
              <a:t>7.609 </a:t>
            </a:r>
            <a:r>
              <a:rPr lang="en-US" dirty="0" smtClean="0"/>
              <a:t>Beds</a:t>
            </a:r>
          </a:p>
          <a:p>
            <a:endParaRPr lang="en-US" dirty="0" smtClean="0"/>
          </a:p>
          <a:p>
            <a:r>
              <a:rPr lang="en-US" sz="4200" b="1" dirty="0" smtClean="0"/>
              <a:t>No existence of a touristic Port/marina in the area!</a:t>
            </a:r>
            <a:endParaRPr lang="el-GR" sz="42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4929190" y="2643182"/>
            <a:ext cx="278608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dirty="0" smtClean="0"/>
              <a:t>327 Rental rooms</a:t>
            </a:r>
          </a:p>
          <a:p>
            <a:pPr>
              <a:buFont typeface="Wingdings" pitchFamily="2" charset="2"/>
              <a:buChar char="Ø"/>
            </a:pPr>
            <a:endParaRPr lang="en-US" sz="2200" dirty="0" smtClean="0"/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2.300 Rooms</a:t>
            </a:r>
          </a:p>
          <a:p>
            <a:pPr>
              <a:buFont typeface="Wingdings" pitchFamily="2" charset="2"/>
              <a:buChar char="Ø"/>
            </a:pPr>
            <a:endParaRPr lang="en-US" sz="2200" dirty="0" smtClean="0"/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4.600 Beds</a:t>
            </a:r>
            <a:endParaRPr lang="el-G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Our Vision</a:t>
            </a:r>
            <a:endParaRPr lang="el-G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Vision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0691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Prediction: </a:t>
            </a:r>
            <a:r>
              <a:rPr lang="el-GR" dirty="0" smtClean="0"/>
              <a:t>€ </a:t>
            </a:r>
            <a:r>
              <a:rPr lang="en-US" dirty="0" smtClean="0"/>
              <a:t>25,000,000 of investments in local economy by 2029!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Economic Cluster:</a:t>
            </a:r>
            <a:endParaRPr lang="el-GR" dirty="0" smtClean="0"/>
          </a:p>
          <a:p>
            <a:pPr lvl="0"/>
            <a:endParaRPr lang="el-GR" dirty="0" smtClean="0"/>
          </a:p>
          <a:p>
            <a:endParaRPr lang="en-US" dirty="0" smtClean="0"/>
          </a:p>
          <a:p>
            <a:pPr lvl="0"/>
            <a:endParaRPr lang="el-GR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7" name="6 - Διάγραμμα"/>
          <p:cNvGraphicFramePr/>
          <p:nvPr/>
        </p:nvGraphicFramePr>
        <p:xfrm>
          <a:off x="4139952" y="1484784"/>
          <a:ext cx="579613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- Διάγραμμα"/>
          <p:cNvGraphicFramePr/>
          <p:nvPr/>
        </p:nvGraphicFramePr>
        <p:xfrm>
          <a:off x="827584" y="3181424"/>
          <a:ext cx="7128792" cy="39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11 - Κυκλικό βέλος"/>
          <p:cNvSpPr/>
          <p:nvPr/>
        </p:nvSpPr>
        <p:spPr>
          <a:xfrm rot="7173929">
            <a:off x="5397647" y="4570850"/>
            <a:ext cx="1973487" cy="1723282"/>
          </a:xfrm>
          <a:prstGeom prst="circularArrow">
            <a:avLst>
              <a:gd name="adj1" fmla="val 12500"/>
              <a:gd name="adj2" fmla="val 1079143"/>
              <a:gd name="adj3" fmla="val 20457681"/>
              <a:gd name="adj4" fmla="val 10800000"/>
              <a:gd name="adj5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Vision</a:t>
            </a:r>
            <a:endParaRPr lang="el-GR" dirty="0"/>
          </a:p>
        </p:txBody>
      </p:sp>
      <p:pic>
        <p:nvPicPr>
          <p:cNvPr id="4" name="3 - Θέση περιεχομένου" descr="P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167610"/>
            <a:ext cx="8344739" cy="1662673"/>
          </a:xfrm>
        </p:spPr>
      </p:pic>
      <p:sp>
        <p:nvSpPr>
          <p:cNvPr id="5" name="4 - TextBox"/>
          <p:cNvSpPr txBox="1"/>
          <p:nvPr/>
        </p:nvSpPr>
        <p:spPr>
          <a:xfrm>
            <a:off x="2483768" y="2492896"/>
            <a:ext cx="4201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Five years/decade targeting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Ports</a:t>
            </a:r>
            <a:endParaRPr lang="el-GR" dirty="0"/>
          </a:p>
        </p:txBody>
      </p:sp>
      <p:pic>
        <p:nvPicPr>
          <p:cNvPr id="4" name="3 - Θέση περιεχομένου" descr="limania 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2095" y="1764724"/>
            <a:ext cx="7499810" cy="41969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Vision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11560" y="2132856"/>
            <a:ext cx="7632848" cy="45259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   Eventually, in our country, planning port works may not be a </a:t>
            </a:r>
            <a:r>
              <a:rPr lang="en-US" dirty="0" err="1" smtClean="0"/>
              <a:t>chimaira</a:t>
            </a:r>
            <a:r>
              <a:rPr lang="en-US" dirty="0" smtClean="0"/>
              <a:t> but a springboard to the developmental ejection of the economy, a realistic target and finally a self-evident way to a healthy and sustainable regional development.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your attention !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3212976"/>
            <a:ext cx="8229600" cy="1324744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     Ioannis  G. Doulakis  </a:t>
            </a:r>
            <a:r>
              <a:rPr lang="en-US" sz="2400" i="1" dirty="0" smtClean="0"/>
              <a:t>President of the Administrative Council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4" name="ΠΡΟΒΟΛΗ ΛΙΜΕΝΩΝ ΔΛΤΑ_17-12-2018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3568" y="548680"/>
            <a:ext cx="7776864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Introductory Elements</a:t>
            </a:r>
            <a:endParaRPr lang="el-G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Introductory Elements</a:t>
            </a:r>
            <a:endParaRPr lang="el-GR" dirty="0"/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539552" y="2708920"/>
          <a:ext cx="8229600" cy="295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90466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590466">
                <a:tc>
                  <a:txBody>
                    <a:bodyPr/>
                    <a:lstStyle/>
                    <a:p>
                      <a:r>
                        <a:rPr lang="en-US" dirty="0" smtClean="0"/>
                        <a:t>Coasting</a:t>
                      </a:r>
                      <a:r>
                        <a:rPr lang="en-US" baseline="0" dirty="0" smtClean="0"/>
                        <a:t> ticket taxes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                      </a:t>
                      </a:r>
                      <a:r>
                        <a:rPr lang="en-US" dirty="0" smtClean="0"/>
                        <a:t>  </a:t>
                      </a:r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r>
                        <a:rPr lang="en-US" dirty="0" smtClean="0"/>
                        <a:t> </a:t>
                      </a:r>
                      <a:r>
                        <a:rPr lang="el-GR" dirty="0" smtClean="0"/>
                        <a:t>805</a:t>
                      </a:r>
                      <a:r>
                        <a:rPr lang="en-US" dirty="0" smtClean="0"/>
                        <a:t>,</a:t>
                      </a:r>
                      <a:r>
                        <a:rPr lang="el-GR" dirty="0" smtClean="0"/>
                        <a:t>186</a:t>
                      </a:r>
                      <a:r>
                        <a:rPr lang="en-US" dirty="0" smtClean="0"/>
                        <a:t>.</a:t>
                      </a:r>
                      <a:r>
                        <a:rPr lang="el-GR" dirty="0" smtClean="0"/>
                        <a:t>67</a:t>
                      </a:r>
                      <a:endParaRPr lang="el-GR" b="0" dirty="0"/>
                    </a:p>
                  </a:txBody>
                  <a:tcPr/>
                </a:tc>
              </a:tr>
              <a:tr h="590466">
                <a:tc>
                  <a:txBody>
                    <a:bodyPr/>
                    <a:lstStyle/>
                    <a:p>
                      <a:r>
                        <a:rPr lang="en-US" dirty="0" smtClean="0"/>
                        <a:t>Cruises boarding ticket taxes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</a:t>
                      </a:r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r>
                        <a:rPr lang="en-US" dirty="0" smtClean="0"/>
                        <a:t> 29,672.59</a:t>
                      </a:r>
                      <a:endParaRPr lang="el-GR" b="0" dirty="0"/>
                    </a:p>
                  </a:txBody>
                  <a:tcPr/>
                </a:tc>
              </a:tr>
              <a:tr h="590466">
                <a:tc>
                  <a:txBody>
                    <a:bodyPr/>
                    <a:lstStyle/>
                    <a:p>
                      <a:r>
                        <a:rPr lang="en-US" dirty="0" smtClean="0"/>
                        <a:t>Port taxes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</a:t>
                      </a:r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r>
                        <a:rPr lang="en-US" dirty="0" smtClean="0"/>
                        <a:t> 87,256.96</a:t>
                      </a:r>
                      <a:endParaRPr lang="el-GR" b="0" dirty="0"/>
                    </a:p>
                  </a:txBody>
                  <a:tcPr/>
                </a:tc>
              </a:tr>
              <a:tr h="590466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b="1" dirty="0" smtClean="0"/>
                        <a:t>Total</a:t>
                      </a:r>
                      <a:r>
                        <a:rPr lang="en-US" baseline="0" dirty="0" smtClean="0"/>
                        <a:t>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                  </a:t>
                      </a:r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922,116.22</a:t>
                      </a:r>
                      <a:endParaRPr lang="el-GR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- TextBox"/>
          <p:cNvSpPr txBox="1"/>
          <p:nvPr/>
        </p:nvSpPr>
        <p:spPr>
          <a:xfrm>
            <a:off x="1691680" y="2204864"/>
            <a:ext cx="6028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Revenues during the period 2015 - 2018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Introductory Elements</a:t>
            </a:r>
            <a:endParaRPr lang="el-GR" dirty="0"/>
          </a:p>
        </p:txBody>
      </p:sp>
      <p:graphicFrame>
        <p:nvGraphicFramePr>
          <p:cNvPr id="8" name="7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67544" y="184482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- TextBox"/>
          <p:cNvSpPr txBox="1"/>
          <p:nvPr/>
        </p:nvSpPr>
        <p:spPr>
          <a:xfrm>
            <a:off x="2555776" y="1700808"/>
            <a:ext cx="4351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Comparative Revenue Graph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Dynamics of Port Activity</a:t>
            </a:r>
            <a:endParaRPr lang="el-G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5030019"/>
          </a:xfrm>
        </p:spPr>
        <p:txBody>
          <a:bodyPr>
            <a:normAutofit fontScale="92500" lnSpcReduction="20000"/>
          </a:bodyPr>
          <a:lstStyle/>
          <a:p>
            <a:r>
              <a:rPr lang="en-US" sz="3400" dirty="0" smtClean="0"/>
              <a:t>Revenues increase under unfavorable economic conditions during the period 2015-2018.</a:t>
            </a:r>
          </a:p>
          <a:p>
            <a:pPr lvl="1">
              <a:lnSpc>
                <a:spcPct val="300000"/>
              </a:lnSpc>
              <a:buFont typeface="Wingdings" pitchFamily="2" charset="2"/>
              <a:buChar char="Ø"/>
            </a:pPr>
            <a:r>
              <a:rPr lang="en-US" sz="3200" dirty="0" smtClean="0"/>
              <a:t>Facilities</a:t>
            </a:r>
          </a:p>
          <a:p>
            <a:pPr lvl="1">
              <a:lnSpc>
                <a:spcPct val="300000"/>
              </a:lnSpc>
              <a:buFont typeface="Wingdings" pitchFamily="2" charset="2"/>
              <a:buChar char="Ø"/>
            </a:pPr>
            <a:r>
              <a:rPr lang="en-US" sz="3200" dirty="0" smtClean="0"/>
              <a:t>Capital Controls</a:t>
            </a:r>
          </a:p>
          <a:p>
            <a:pPr lvl="1">
              <a:lnSpc>
                <a:spcPct val="300000"/>
              </a:lnSpc>
              <a:buFont typeface="Wingdings" pitchFamily="2" charset="2"/>
              <a:buChar char="Ø"/>
            </a:pPr>
            <a:r>
              <a:rPr lang="en-US" sz="3200" dirty="0" smtClean="0"/>
              <a:t>Bureaucratic obstacles</a:t>
            </a:r>
          </a:p>
          <a:p>
            <a:endParaRPr lang="en-US" dirty="0" smtClean="0"/>
          </a:p>
          <a:p>
            <a:endParaRPr lang="el-GR" dirty="0"/>
          </a:p>
        </p:txBody>
      </p:sp>
      <p:pic>
        <p:nvPicPr>
          <p:cNvPr id="6" name="5 - Εικόνα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918214"/>
            <a:ext cx="2592288" cy="1765996"/>
          </a:xfrm>
          <a:prstGeom prst="rect">
            <a:avLst/>
          </a:prstGeom>
        </p:spPr>
      </p:pic>
      <p:sp>
        <p:nvSpPr>
          <p:cNvPr id="9" name="8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Dynamics of Port Activity</a:t>
            </a:r>
            <a:endParaRPr lang="el-GR" dirty="0"/>
          </a:p>
        </p:txBody>
      </p:sp>
      <p:pic>
        <p:nvPicPr>
          <p:cNvPr id="10" name="9 - Εικόνα" descr="ΑΚ ΠΥΡΓΑΔΙΚΙΑ 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420888"/>
            <a:ext cx="2683894" cy="1614530"/>
          </a:xfrm>
          <a:prstGeom prst="rect">
            <a:avLst/>
          </a:prstGeom>
        </p:spPr>
      </p:pic>
      <p:pic>
        <p:nvPicPr>
          <p:cNvPr id="7" name="6 - Εικόνα" descr="capital-contro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3645024"/>
            <a:ext cx="3096344" cy="1615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Dynamics of Port Activity</a:t>
            </a:r>
            <a:endParaRPr lang="el-GR" dirty="0"/>
          </a:p>
        </p:txBody>
      </p:sp>
      <p:pic>
        <p:nvPicPr>
          <p:cNvPr id="4" name="3 - Θέση περιεχομένου" descr="p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060848"/>
            <a:ext cx="8143541" cy="1080120"/>
          </a:xfrm>
        </p:spPr>
      </p:pic>
      <p:sp>
        <p:nvSpPr>
          <p:cNvPr id="5" name="4 - TextBox"/>
          <p:cNvSpPr txBox="1"/>
          <p:nvPr/>
        </p:nvSpPr>
        <p:spPr>
          <a:xfrm>
            <a:off x="3275856" y="1700808"/>
            <a:ext cx="271843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Power-Water Supply </a:t>
            </a:r>
            <a:r>
              <a:rPr lang="el-GR" sz="2000" dirty="0" smtClean="0"/>
              <a:t>(€)</a:t>
            </a:r>
          </a:p>
          <a:p>
            <a:endParaRPr lang="el-GR" dirty="0"/>
          </a:p>
        </p:txBody>
      </p:sp>
      <p:pic>
        <p:nvPicPr>
          <p:cNvPr id="6" name="5 - Εικόνα" descr="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645024"/>
            <a:ext cx="8136904" cy="545745"/>
          </a:xfrm>
          <a:prstGeom prst="rect">
            <a:avLst/>
          </a:prstGeom>
        </p:spPr>
      </p:pic>
      <p:pic>
        <p:nvPicPr>
          <p:cNvPr id="7" name="6 - Εικόνα" descr="p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869160"/>
            <a:ext cx="8125994" cy="1512168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3779912" y="3284984"/>
            <a:ext cx="1827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Concessions</a:t>
            </a:r>
            <a:r>
              <a:rPr lang="el-GR" sz="2000" b="1" dirty="0" smtClean="0"/>
              <a:t> (€)</a:t>
            </a:r>
            <a:endParaRPr lang="el-GR" sz="2000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2339752" y="4509120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Taxes – Public Investment Program(</a:t>
            </a:r>
            <a:r>
              <a:rPr lang="el-GR" sz="2000" b="1" dirty="0" smtClean="0"/>
              <a:t>ΠΔΕ</a:t>
            </a:r>
            <a:r>
              <a:rPr lang="en-US" sz="2000" b="1" dirty="0" smtClean="0"/>
              <a:t>) (€</a:t>
            </a:r>
            <a:r>
              <a:rPr lang="en-US" b="1" dirty="0" smtClean="0"/>
              <a:t>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Dynamics of Port Activity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100" dirty="0" smtClean="0"/>
              <a:t>Development potential of port activities.</a:t>
            </a:r>
          </a:p>
          <a:p>
            <a:endParaRPr lang="el-GR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Increase in passenger seats</a:t>
            </a:r>
          </a:p>
          <a:p>
            <a:pPr lvl="1">
              <a:buFont typeface="Wingdings" pitchFamily="2" charset="2"/>
              <a:buChar char="Ø"/>
            </a:pPr>
            <a:endParaRPr lang="el-GR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Demand for berths</a:t>
            </a:r>
          </a:p>
          <a:p>
            <a:pPr lvl="1">
              <a:buFont typeface="Wingdings" pitchFamily="2" charset="2"/>
              <a:buChar char="Ø"/>
            </a:pPr>
            <a:endParaRPr lang="el-GR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Demand for Marinas</a:t>
            </a:r>
          </a:p>
          <a:p>
            <a:pPr lvl="1">
              <a:buFont typeface="Wingdings" pitchFamily="2" charset="2"/>
              <a:buChar char="Ø"/>
            </a:pPr>
            <a:endParaRPr lang="el-GR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Demand for Water Airports</a:t>
            </a:r>
          </a:p>
          <a:p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379</Words>
  <Application>Microsoft Office PowerPoint</Application>
  <PresentationFormat>Προβολή στην οθόνη (4:3)</PresentationFormat>
  <Paragraphs>89</Paragraphs>
  <Slides>22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Θέμα του Office</vt:lpstr>
      <vt:lpstr>MUNICIPAL PORT FUND OF ARISTOTLE</vt:lpstr>
      <vt:lpstr>Our Ports</vt:lpstr>
      <vt:lpstr>Introductory Elements</vt:lpstr>
      <vt:lpstr>Introductory Elements</vt:lpstr>
      <vt:lpstr>Introductory Elements</vt:lpstr>
      <vt:lpstr>Dynamics of Port Activity</vt:lpstr>
      <vt:lpstr>Dynamics of Port Activity</vt:lpstr>
      <vt:lpstr>Dynamics of Port Activity</vt:lpstr>
      <vt:lpstr>Dynamics of Port Activity</vt:lpstr>
      <vt:lpstr>Dynamics of Port Activity</vt:lpstr>
      <vt:lpstr>Comparative Advantages of the Municipal Port Fund of Aristotle</vt:lpstr>
      <vt:lpstr>Municipal Port Fund of Aristotle Comparative Advantages</vt:lpstr>
      <vt:lpstr>Municipal Port Fund of Aristotle Comparative Advantages</vt:lpstr>
      <vt:lpstr>Municipal Port Fund of Aristotle Comparative Advantages</vt:lpstr>
      <vt:lpstr>Municipal Port Fund of Aristotle Comparative Advantages</vt:lpstr>
      <vt:lpstr>Municipal Port Fund of Aristotle Comparative Advantages</vt:lpstr>
      <vt:lpstr>Our Vision</vt:lpstr>
      <vt:lpstr>Our Vision</vt:lpstr>
      <vt:lpstr>Our Vision</vt:lpstr>
      <vt:lpstr>Our Vision</vt:lpstr>
      <vt:lpstr>Thanks for your attention !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Δημοτικό Λιμενικό Ταμείο Αριστοτέλη</dc:title>
  <dc:creator>User</dc:creator>
  <cp:lastModifiedBy>User</cp:lastModifiedBy>
  <cp:revision>136</cp:revision>
  <dcterms:created xsi:type="dcterms:W3CDTF">2019-05-06T18:38:48Z</dcterms:created>
  <dcterms:modified xsi:type="dcterms:W3CDTF">2019-05-10T00:28:25Z</dcterms:modified>
</cp:coreProperties>
</file>